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4" r:id="rId3"/>
    <p:sldId id="261" r:id="rId4"/>
    <p:sldId id="284" r:id="rId5"/>
    <p:sldId id="349" r:id="rId6"/>
    <p:sldId id="289" r:id="rId7"/>
    <p:sldId id="277" r:id="rId8"/>
    <p:sldId id="276" r:id="rId9"/>
    <p:sldId id="326" r:id="rId10"/>
    <p:sldId id="333" r:id="rId11"/>
    <p:sldId id="268" r:id="rId12"/>
    <p:sldId id="296" r:id="rId13"/>
    <p:sldId id="340" r:id="rId14"/>
    <p:sldId id="341" r:id="rId15"/>
    <p:sldId id="342" r:id="rId16"/>
    <p:sldId id="343" r:id="rId17"/>
    <p:sldId id="344" r:id="rId18"/>
    <p:sldId id="345" r:id="rId19"/>
    <p:sldId id="320" r:id="rId20"/>
    <p:sldId id="350" r:id="rId21"/>
    <p:sldId id="303" r:id="rId22"/>
    <p:sldId id="304" r:id="rId23"/>
    <p:sldId id="305" r:id="rId24"/>
    <p:sldId id="309" r:id="rId25"/>
    <p:sldId id="324"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5CD167-7BD5-49E0-9415-9EA35D3DD8EB}">
          <p14:sldIdLst>
            <p14:sldId id="257"/>
            <p14:sldId id="294"/>
            <p14:sldId id="261"/>
            <p14:sldId id="284"/>
            <p14:sldId id="349"/>
            <p14:sldId id="289"/>
            <p14:sldId id="277"/>
            <p14:sldId id="276"/>
            <p14:sldId id="326"/>
            <p14:sldId id="333"/>
            <p14:sldId id="268"/>
            <p14:sldId id="296"/>
            <p14:sldId id="340"/>
            <p14:sldId id="341"/>
            <p14:sldId id="342"/>
            <p14:sldId id="343"/>
            <p14:sldId id="344"/>
            <p14:sldId id="345"/>
            <p14:sldId id="320"/>
            <p14:sldId id="350"/>
          </p14:sldIdLst>
        </p14:section>
        <p14:section name="Untitled Section" id="{7771A24E-CB53-4C6B-BB20-3FA2FD3C3AB4}">
          <p14:sldIdLst>
            <p14:sldId id="303"/>
            <p14:sldId id="304"/>
            <p14:sldId id="305"/>
            <p14:sldId id="309"/>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323" autoAdjust="0"/>
  </p:normalViewPr>
  <p:slideViewPr>
    <p:cSldViewPr>
      <p:cViewPr varScale="1">
        <p:scale>
          <a:sx n="87" d="100"/>
          <a:sy n="87" d="100"/>
        </p:scale>
        <p:origin x="773" y="62"/>
      </p:cViewPr>
      <p:guideLst>
        <p:guide orient="horz" pos="2160"/>
        <p:guide pos="2880"/>
      </p:guideLst>
    </p:cSldViewPr>
  </p:slideViewPr>
  <p:outlineViewPr>
    <p:cViewPr>
      <p:scale>
        <a:sx n="33" d="100"/>
        <a:sy n="33" d="100"/>
      </p:scale>
      <p:origin x="0" y="695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1" d="100"/>
          <a:sy n="51" d="100"/>
        </p:scale>
        <p:origin x="-294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FD9C46-7BB2-45BE-A593-37A4D8501503}" type="datetimeFigureOut">
              <a:rPr lang="en-GB" smtClean="0"/>
              <a:t>02/04/2019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8A5D70-16B0-4DDA-8B85-98DEA1568505}" type="slidenum">
              <a:rPr lang="en-GB" smtClean="0"/>
              <a:t>‹#›</a:t>
            </a:fld>
            <a:endParaRPr lang="en-GB"/>
          </a:p>
        </p:txBody>
      </p:sp>
    </p:spTree>
    <p:extLst>
      <p:ext uri="{BB962C8B-B14F-4D97-AF65-F5344CB8AC3E}">
        <p14:creationId xmlns:p14="http://schemas.microsoft.com/office/powerpoint/2010/main" val="1884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PC</a:t>
            </a:r>
            <a:r>
              <a:rPr lang="en-GB" baseline="0" dirty="0" smtClean="0"/>
              <a:t> Keith Palmer </a:t>
            </a:r>
          </a:p>
          <a:p>
            <a:r>
              <a:rPr lang="en-GB" baseline="0" dirty="0" err="1" smtClean="0"/>
              <a:t>Aysha</a:t>
            </a:r>
            <a:r>
              <a:rPr lang="en-GB" baseline="0" dirty="0" smtClean="0"/>
              <a:t> </a:t>
            </a:r>
            <a:r>
              <a:rPr lang="en-GB" baseline="0" dirty="0" err="1" smtClean="0"/>
              <a:t>Frade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A08A5D70-16B0-4DDA-8B85-98DEA1568505}" type="slidenum">
              <a:rPr lang="en-GB" smtClean="0"/>
              <a:t>9</a:t>
            </a:fld>
            <a:endParaRPr lang="en-GB"/>
          </a:p>
        </p:txBody>
      </p:sp>
    </p:spTree>
    <p:extLst>
      <p:ext uri="{BB962C8B-B14F-4D97-AF65-F5344CB8AC3E}">
        <p14:creationId xmlns:p14="http://schemas.microsoft.com/office/powerpoint/2010/main" val="355327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A5D70-16B0-4DDA-8B85-98DEA1568505}" type="slidenum">
              <a:rPr lang="en-GB" smtClean="0"/>
              <a:t>11</a:t>
            </a:fld>
            <a:endParaRPr lang="en-GB"/>
          </a:p>
        </p:txBody>
      </p:sp>
    </p:spTree>
    <p:extLst>
      <p:ext uri="{BB962C8B-B14F-4D97-AF65-F5344CB8AC3E}">
        <p14:creationId xmlns:p14="http://schemas.microsoft.com/office/powerpoint/2010/main" val="140769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39009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144733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220133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25826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163835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21537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8901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34729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73695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32624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00165-3DE7-4B63-BB97-A072822E9434}"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158741-F6BB-4189-A970-83EA943594DF}" type="slidenum">
              <a:rPr lang="en-GB" smtClean="0"/>
              <a:t>‹#›</a:t>
            </a:fld>
            <a:endParaRPr lang="en-GB" dirty="0"/>
          </a:p>
        </p:txBody>
      </p:sp>
    </p:spTree>
    <p:extLst>
      <p:ext uri="{BB962C8B-B14F-4D97-AF65-F5344CB8AC3E}">
        <p14:creationId xmlns:p14="http://schemas.microsoft.com/office/powerpoint/2010/main" val="35221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0165-3DE7-4B63-BB97-A072822E9434}" type="datetimeFigureOut">
              <a:rPr lang="en-GB" smtClean="0"/>
              <a:t>02/04/2019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58741-F6BB-4189-A970-83EA943594DF}" type="slidenum">
              <a:rPr lang="en-GB" smtClean="0"/>
              <a:t>‹#›</a:t>
            </a:fld>
            <a:endParaRPr lang="en-GB" dirty="0"/>
          </a:p>
        </p:txBody>
      </p:sp>
    </p:spTree>
    <p:extLst>
      <p:ext uri="{BB962C8B-B14F-4D97-AF65-F5344CB8AC3E}">
        <p14:creationId xmlns:p14="http://schemas.microsoft.com/office/powerpoint/2010/main" val="8992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emf"/><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v.uk/government/collections/counter-terrorism-and-border-security-bill-20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196752"/>
            <a:ext cx="6984776" cy="2592288"/>
          </a:xfrm>
        </p:spPr>
        <p:txBody>
          <a:bodyPr/>
          <a:lstStyle/>
          <a:p>
            <a:r>
              <a:rPr lang="en-GB" dirty="0" smtClean="0"/>
              <a:t>Counter Terrorism </a:t>
            </a:r>
            <a:br>
              <a:rPr lang="en-GB" dirty="0" smtClean="0"/>
            </a:br>
            <a:r>
              <a:rPr lang="en-GB" dirty="0" smtClean="0"/>
              <a:t>Prevent and Channel.</a:t>
            </a:r>
            <a:endParaRPr lang="en-GB" dirty="0"/>
          </a:p>
        </p:txBody>
      </p:sp>
      <p:sp>
        <p:nvSpPr>
          <p:cNvPr id="3" name="Subtitle 2"/>
          <p:cNvSpPr>
            <a:spLocks noGrp="1"/>
          </p:cNvSpPr>
          <p:nvPr>
            <p:ph type="subTitle" idx="1"/>
          </p:nvPr>
        </p:nvSpPr>
        <p:spPr>
          <a:xfrm>
            <a:off x="1403648" y="3783540"/>
            <a:ext cx="6400800" cy="1752600"/>
          </a:xfrm>
        </p:spPr>
        <p:txBody>
          <a:bodyPr/>
          <a:lstStyle/>
          <a:p>
            <a:r>
              <a:rPr lang="en-GB" dirty="0" smtClean="0"/>
              <a:t>Stuart Minto</a:t>
            </a:r>
          </a:p>
          <a:p>
            <a:endParaRPr lang="en-GB" dirty="0"/>
          </a:p>
        </p:txBody>
      </p:sp>
      <p:pic>
        <p:nvPicPr>
          <p:cNvPr id="1026" name="Picture 8" descr="sn north lincoln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633" y="5525623"/>
            <a:ext cx="20161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85" y="5506796"/>
            <a:ext cx="1227802" cy="1196752"/>
          </a:xfrm>
          <a:prstGeom prst="rect">
            <a:avLst/>
          </a:prstGeom>
        </p:spPr>
      </p:pic>
    </p:spTree>
    <p:extLst>
      <p:ext uri="{BB962C8B-B14F-4D97-AF65-F5344CB8AC3E}">
        <p14:creationId xmlns:p14="http://schemas.microsoft.com/office/powerpoint/2010/main" val="26590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Manchester 22</a:t>
            </a:r>
            <a:r>
              <a:rPr lang="en-GB" baseline="30000" dirty="0" smtClean="0"/>
              <a:t>nd</a:t>
            </a:r>
            <a:r>
              <a:rPr lang="en-GB" dirty="0" smtClean="0"/>
              <a:t> May – 22 People Killed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9120513">
            <a:off x="1043608" y="1642841"/>
            <a:ext cx="2964735" cy="185296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6285">
            <a:off x="5693937" y="1203325"/>
            <a:ext cx="2915816" cy="18814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96820">
            <a:off x="539552" y="4653719"/>
            <a:ext cx="2990532" cy="16778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3068960"/>
            <a:ext cx="2937482" cy="14865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7906">
            <a:off x="5744310" y="4508518"/>
            <a:ext cx="2952328" cy="1968219"/>
          </a:xfrm>
          <a:prstGeom prst="rect">
            <a:avLst/>
          </a:prstGeom>
        </p:spPr>
      </p:pic>
    </p:spTree>
    <p:extLst>
      <p:ext uri="{BB962C8B-B14F-4D97-AF65-F5344CB8AC3E}">
        <p14:creationId xmlns:p14="http://schemas.microsoft.com/office/powerpoint/2010/main" val="29434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to the UK </a:t>
            </a:r>
            <a:endParaRPr lang="en-GB" dirty="0"/>
          </a:p>
        </p:txBody>
      </p:sp>
      <p:sp>
        <p:nvSpPr>
          <p:cNvPr id="3" name="Content Placeholder 2"/>
          <p:cNvSpPr>
            <a:spLocks noGrp="1"/>
          </p:cNvSpPr>
          <p:nvPr>
            <p:ph idx="1"/>
          </p:nvPr>
        </p:nvSpPr>
        <p:spPr>
          <a:xfrm>
            <a:off x="467544" y="1412776"/>
            <a:ext cx="8229600" cy="4525963"/>
          </a:xfrm>
        </p:spPr>
        <p:txBody>
          <a:bodyPr>
            <a:normAutofit fontScale="85000" lnSpcReduction="20000"/>
          </a:bodyPr>
          <a:lstStyle/>
          <a:p>
            <a:pPr lvl="1">
              <a:buFont typeface="Arial" panose="020B0604020202020204" pitchFamily="34" charset="0"/>
              <a:buChar char="•"/>
            </a:pPr>
            <a:r>
              <a:rPr lang="en-GB" b="1" dirty="0" smtClean="0"/>
              <a:t>International Terrorism </a:t>
            </a:r>
          </a:p>
          <a:p>
            <a:pPr lvl="1"/>
            <a:r>
              <a:rPr lang="en-GB" dirty="0" smtClean="0"/>
              <a:t>Those returning from Syria and supporting the ideology of </a:t>
            </a:r>
            <a:r>
              <a:rPr lang="en-GB" b="1" dirty="0" smtClean="0"/>
              <a:t>Islamic State - DAESH</a:t>
            </a:r>
          </a:p>
          <a:p>
            <a:pPr lvl="1"/>
            <a:r>
              <a:rPr lang="en-GB" b="1" dirty="0" smtClean="0"/>
              <a:t>Tension between India and Pakistan regarding Kashmir</a:t>
            </a:r>
          </a:p>
          <a:p>
            <a:pPr lvl="1"/>
            <a:r>
              <a:rPr lang="en-GB" b="1" dirty="0" smtClean="0"/>
              <a:t>Al </a:t>
            </a:r>
            <a:r>
              <a:rPr lang="en-GB" b="1" dirty="0" err="1" smtClean="0"/>
              <a:t>Muhajiroun</a:t>
            </a:r>
            <a:r>
              <a:rPr lang="en-GB" b="1" dirty="0" smtClean="0"/>
              <a:t> </a:t>
            </a:r>
            <a:r>
              <a:rPr lang="en-GB" dirty="0" smtClean="0"/>
              <a:t>(ALM) Still actively recruiting people and driving lots of Anti UK narrative, glorify terrorism acts and encourage people to take action, </a:t>
            </a:r>
            <a:r>
              <a:rPr lang="en-GB" dirty="0" err="1" smtClean="0"/>
              <a:t>Aman</a:t>
            </a:r>
            <a:r>
              <a:rPr lang="en-GB" dirty="0" smtClean="0"/>
              <a:t> </a:t>
            </a:r>
            <a:r>
              <a:rPr lang="en-GB" dirty="0" err="1" smtClean="0"/>
              <a:t>Choudry</a:t>
            </a:r>
            <a:r>
              <a:rPr lang="en-GB" dirty="0" smtClean="0"/>
              <a:t> was released from prison in October 2018 </a:t>
            </a:r>
          </a:p>
          <a:p>
            <a:pPr lvl="1">
              <a:buFont typeface="Arial" panose="020B0604020202020204" pitchFamily="34" charset="0"/>
              <a:buChar char="•"/>
            </a:pPr>
            <a:r>
              <a:rPr lang="en-GB" b="1" dirty="0" smtClean="0"/>
              <a:t>Domestic Extremism</a:t>
            </a:r>
          </a:p>
          <a:p>
            <a:pPr lvl="1"/>
            <a:r>
              <a:rPr lang="en-GB" dirty="0" smtClean="0"/>
              <a:t>Extreme Far Right (unlawful) and Far Right Groups (lawful)</a:t>
            </a:r>
          </a:p>
          <a:p>
            <a:pPr lvl="1">
              <a:buFont typeface="Wingdings" panose="05000000000000000000" pitchFamily="2" charset="2"/>
              <a:buChar char="§"/>
            </a:pPr>
            <a:r>
              <a:rPr lang="en-GB" b="1" dirty="0" smtClean="0"/>
              <a:t>Extremism in Prison and Secure Estate</a:t>
            </a:r>
          </a:p>
          <a:p>
            <a:pPr lvl="1">
              <a:buFont typeface="Wingdings" panose="05000000000000000000" pitchFamily="2" charset="2"/>
              <a:buChar char="§"/>
            </a:pPr>
            <a:r>
              <a:rPr lang="en-GB" b="1" dirty="0" smtClean="0"/>
              <a:t>Online Extremism </a:t>
            </a:r>
          </a:p>
          <a:p>
            <a:pPr lvl="1">
              <a:buFont typeface="Wingdings" panose="05000000000000000000" pitchFamily="2" charset="2"/>
              <a:buChar char="§"/>
            </a:pPr>
            <a:r>
              <a:rPr lang="en-GB" b="1" dirty="0" smtClean="0"/>
              <a:t>Lone Actors – Linked particularly to ERW</a:t>
            </a:r>
          </a:p>
          <a:p>
            <a:pPr lvl="1"/>
            <a:endParaRPr lang="en-GB" dirty="0" smtClean="0"/>
          </a:p>
          <a:p>
            <a:pPr lvl="1">
              <a:buFont typeface="Wingdings" panose="05000000000000000000" pitchFamily="2" charset="2"/>
              <a:buChar char="Ø"/>
            </a:pPr>
            <a:endParaRPr lang="en-GB" dirty="0" smtClean="0"/>
          </a:p>
          <a:p>
            <a:pPr lvl="1">
              <a:buFont typeface="Wingdings" panose="05000000000000000000" pitchFamily="2" charset="2"/>
              <a:buChar char="Ø"/>
            </a:pPr>
            <a:endParaRPr lang="en-GB" dirty="0" smtClean="0"/>
          </a:p>
          <a:p>
            <a:pPr marL="457200" lvl="1" indent="0">
              <a:buNone/>
            </a:pPr>
            <a:endParaRPr lang="en-GB" dirty="0" smtClean="0"/>
          </a:p>
        </p:txBody>
      </p:sp>
    </p:spTree>
    <p:extLst>
      <p:ext uri="{BB962C8B-B14F-4D97-AF65-F5344CB8AC3E}">
        <p14:creationId xmlns:p14="http://schemas.microsoft.com/office/powerpoint/2010/main" val="106387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DAESH</a:t>
            </a:r>
            <a:endParaRPr lang="en-GB" dirty="0"/>
          </a:p>
        </p:txBody>
      </p:sp>
      <p:sp>
        <p:nvSpPr>
          <p:cNvPr id="3" name="Content Placeholder 2"/>
          <p:cNvSpPr>
            <a:spLocks noGrp="1"/>
          </p:cNvSpPr>
          <p:nvPr>
            <p:ph idx="1"/>
          </p:nvPr>
        </p:nvSpPr>
        <p:spPr/>
        <p:txBody>
          <a:bodyPr/>
          <a:lstStyle/>
          <a:p>
            <a:r>
              <a:rPr lang="en-GB" dirty="0" smtClean="0"/>
              <a:t>Significant risk remains from DAESH</a:t>
            </a:r>
          </a:p>
          <a:p>
            <a:r>
              <a:rPr lang="en-GB" dirty="0" smtClean="0"/>
              <a:t>People travelling to and returning from Syria and other conflict zones.</a:t>
            </a:r>
          </a:p>
          <a:p>
            <a:r>
              <a:rPr lang="en-GB" dirty="0" smtClean="0"/>
              <a:t>People raising money for the “cause” in Syria and Iraq.</a:t>
            </a:r>
          </a:p>
          <a:p>
            <a:r>
              <a:rPr lang="en-GB" dirty="0" smtClean="0"/>
              <a:t>People being radicalised online – particular focus on the vulnerable and the lonely.</a:t>
            </a:r>
          </a:p>
          <a:p>
            <a:pPr marL="0" indent="0">
              <a:buNone/>
            </a:pPr>
            <a:endParaRPr lang="en-GB" dirty="0" smtClean="0"/>
          </a:p>
          <a:p>
            <a:endParaRPr lang="en-GB" dirty="0"/>
          </a:p>
        </p:txBody>
      </p:sp>
    </p:spTree>
    <p:extLst>
      <p:ext uri="{BB962C8B-B14F-4D97-AF65-F5344CB8AC3E}">
        <p14:creationId xmlns:p14="http://schemas.microsoft.com/office/powerpoint/2010/main" val="22596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FROM ISIS</a:t>
            </a:r>
            <a:endParaRPr lang="en-GB" dirty="0"/>
          </a:p>
        </p:txBody>
      </p:sp>
      <p:sp>
        <p:nvSpPr>
          <p:cNvPr id="3" name="Content Placeholder 2"/>
          <p:cNvSpPr>
            <a:spLocks noGrp="1"/>
          </p:cNvSpPr>
          <p:nvPr>
            <p:ph idx="1"/>
          </p:nvPr>
        </p:nvSpPr>
        <p:spPr>
          <a:xfrm>
            <a:off x="395536" y="1268760"/>
            <a:ext cx="8229600" cy="4525963"/>
          </a:xfrm>
        </p:spPr>
        <p:txBody>
          <a:bodyPr>
            <a:normAutofit/>
          </a:bodyPr>
          <a:lstStyle/>
          <a:p>
            <a:r>
              <a:rPr lang="en-GB" dirty="0" smtClean="0"/>
              <a:t>Very sophisticated communication Network across the world in local languages and using all types of Social Media. </a:t>
            </a:r>
          </a:p>
          <a:p>
            <a:r>
              <a:rPr lang="en-GB" dirty="0" smtClean="0"/>
              <a:t>Target Young People and those who are vulnerable.</a:t>
            </a:r>
          </a:p>
          <a:p>
            <a:r>
              <a:rPr lang="en-GB" dirty="0" smtClean="0"/>
              <a:t>Also clear risk from Cyber Crime and hacking both from Terrorists and State Sponsored.</a:t>
            </a:r>
          </a:p>
          <a:p>
            <a:pPr marL="0" indent="0">
              <a:buNone/>
            </a:pPr>
            <a:endParaRPr lang="en-GB" dirty="0" smtClean="0"/>
          </a:p>
          <a:p>
            <a:endParaRPr lang="en-GB" dirty="0"/>
          </a:p>
        </p:txBody>
      </p:sp>
    </p:spTree>
    <p:extLst>
      <p:ext uri="{BB962C8B-B14F-4D97-AF65-F5344CB8AC3E}">
        <p14:creationId xmlns:p14="http://schemas.microsoft.com/office/powerpoint/2010/main" val="357658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Rise of the Far Right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564" y="1537466"/>
            <a:ext cx="2294900" cy="2107558"/>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66352"/>
            <a:ext cx="2721755" cy="204131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428" y="1564432"/>
            <a:ext cx="3262588" cy="2080592"/>
          </a:xfrm>
          <a:prstGeom prst="rect">
            <a:avLst/>
          </a:prstGeom>
        </p:spPr>
      </p:pic>
      <p:sp>
        <p:nvSpPr>
          <p:cNvPr id="7" name="TextBox 6"/>
          <p:cNvSpPr txBox="1"/>
          <p:nvPr/>
        </p:nvSpPr>
        <p:spPr>
          <a:xfrm>
            <a:off x="1115616" y="4365104"/>
            <a:ext cx="7200800" cy="1477328"/>
          </a:xfrm>
          <a:prstGeom prst="rect">
            <a:avLst/>
          </a:prstGeom>
          <a:noFill/>
        </p:spPr>
        <p:txBody>
          <a:bodyPr wrap="square" rtlCol="0">
            <a:spAutoFit/>
          </a:bodyPr>
          <a:lstStyle/>
          <a:p>
            <a:r>
              <a:rPr lang="en-GB" b="1" dirty="0" smtClean="0"/>
              <a:t>Anders Breivik  - Norway</a:t>
            </a:r>
          </a:p>
          <a:p>
            <a:r>
              <a:rPr lang="en-GB" b="1" dirty="0" smtClean="0"/>
              <a:t>Zack Davies- Attacked a Muslim Doctor in Tesco’s in Wales</a:t>
            </a:r>
          </a:p>
          <a:p>
            <a:r>
              <a:rPr lang="en-GB" b="1" dirty="0" smtClean="0"/>
              <a:t>Thomas </a:t>
            </a:r>
            <a:r>
              <a:rPr lang="en-GB" b="1" dirty="0" err="1" smtClean="0"/>
              <a:t>Mair</a:t>
            </a:r>
            <a:r>
              <a:rPr lang="en-GB" b="1" dirty="0" smtClean="0"/>
              <a:t> – Killed the MP Jo Cox</a:t>
            </a:r>
          </a:p>
          <a:p>
            <a:endParaRPr lang="en-GB" b="1" dirty="0"/>
          </a:p>
          <a:p>
            <a:r>
              <a:rPr lang="en-GB" b="1" dirty="0" smtClean="0"/>
              <a:t>Far Right Inspired Incidents are increasing across Europe and the UK</a:t>
            </a:r>
          </a:p>
        </p:txBody>
      </p:sp>
    </p:spTree>
    <p:extLst>
      <p:ext uri="{BB962C8B-B14F-4D97-AF65-F5344CB8AC3E}">
        <p14:creationId xmlns:p14="http://schemas.microsoft.com/office/powerpoint/2010/main" val="327629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4646984" cy="645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1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14/88 </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268289">
            <a:off x="275630" y="1350652"/>
            <a:ext cx="3071949" cy="178941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716896"/>
            <a:ext cx="3295212" cy="19547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716896"/>
            <a:ext cx="3759200" cy="1993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128" y="2845734"/>
            <a:ext cx="2879982" cy="191530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66088">
            <a:off x="5708628" y="1102513"/>
            <a:ext cx="3273524" cy="193508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1300" y="1111250"/>
            <a:ext cx="6121400" cy="4635500"/>
          </a:xfrm>
          <a:prstGeom prst="rect">
            <a:avLst/>
          </a:prstGeom>
        </p:spPr>
      </p:pic>
    </p:spTree>
    <p:extLst>
      <p:ext uri="{BB962C8B-B14F-4D97-AF65-F5344CB8AC3E}">
        <p14:creationId xmlns:p14="http://schemas.microsoft.com/office/powerpoint/2010/main" val="341695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Action</a:t>
            </a:r>
            <a:endParaRPr lang="en-GB" dirty="0"/>
          </a:p>
        </p:txBody>
      </p:sp>
      <p:sp>
        <p:nvSpPr>
          <p:cNvPr id="3" name="Content Placeholder 2"/>
          <p:cNvSpPr>
            <a:spLocks noGrp="1"/>
          </p:cNvSpPr>
          <p:nvPr>
            <p:ph idx="1"/>
          </p:nvPr>
        </p:nvSpPr>
        <p:spPr>
          <a:xfrm>
            <a:off x="467544" y="1340768"/>
            <a:ext cx="8229600" cy="4525963"/>
          </a:xfrm>
        </p:spPr>
        <p:txBody>
          <a:bodyPr>
            <a:normAutofit fontScale="70000" lnSpcReduction="20000"/>
          </a:bodyPr>
          <a:lstStyle/>
          <a:p>
            <a:pPr marL="0" indent="0">
              <a:buNone/>
            </a:pPr>
            <a:endParaRPr lang="en-GB" dirty="0"/>
          </a:p>
          <a:p>
            <a:r>
              <a:rPr lang="en-GB" dirty="0"/>
              <a:t>National Action (NA) are an </a:t>
            </a:r>
            <a:r>
              <a:rPr lang="en-GB" b="1" dirty="0"/>
              <a:t>Extreme Right Wing (XRW), neo-Nazi, British Nationalist Socialist group. </a:t>
            </a:r>
            <a:endParaRPr lang="en-GB" dirty="0"/>
          </a:p>
          <a:p>
            <a:r>
              <a:rPr lang="en-GB" dirty="0" smtClean="0"/>
              <a:t>As </a:t>
            </a:r>
            <a:r>
              <a:rPr lang="en-GB" dirty="0"/>
              <a:t>of 16thDecember 2016 National Action have been </a:t>
            </a:r>
            <a:r>
              <a:rPr lang="en-GB" b="1" dirty="0" smtClean="0"/>
              <a:t>proscribed </a:t>
            </a:r>
            <a:r>
              <a:rPr lang="en-GB" dirty="0" smtClean="0"/>
              <a:t>by </a:t>
            </a:r>
            <a:r>
              <a:rPr lang="en-GB" dirty="0"/>
              <a:t>the Home Office under the </a:t>
            </a:r>
            <a:r>
              <a:rPr lang="en-GB" b="1" dirty="0"/>
              <a:t>Terrorism Act 2000</a:t>
            </a:r>
            <a:r>
              <a:rPr lang="en-GB" dirty="0"/>
              <a:t>.</a:t>
            </a:r>
          </a:p>
          <a:p>
            <a:r>
              <a:rPr lang="en-GB" dirty="0" smtClean="0"/>
              <a:t>They </a:t>
            </a:r>
            <a:r>
              <a:rPr lang="en-GB" dirty="0"/>
              <a:t>demonstrated </a:t>
            </a:r>
            <a:r>
              <a:rPr lang="en-GB" b="1" dirty="0"/>
              <a:t>openly racist, anti-Semitic and homophobic views</a:t>
            </a:r>
            <a:r>
              <a:rPr lang="en-GB" dirty="0"/>
              <a:t>, largely inspired by Adolf Hitler and the Nazi regime.</a:t>
            </a:r>
          </a:p>
          <a:p>
            <a:r>
              <a:rPr lang="en-GB" dirty="0" smtClean="0"/>
              <a:t>The </a:t>
            </a:r>
            <a:r>
              <a:rPr lang="en-GB" dirty="0"/>
              <a:t>group spread its ideology through </a:t>
            </a:r>
            <a:r>
              <a:rPr lang="en-GB" b="1" dirty="0"/>
              <a:t>Social Media, stickering, leafleting, graffiti and street demonstrations</a:t>
            </a:r>
            <a:r>
              <a:rPr lang="en-GB" dirty="0"/>
              <a:t>.</a:t>
            </a:r>
          </a:p>
          <a:p>
            <a:r>
              <a:rPr lang="en-GB" dirty="0" smtClean="0"/>
              <a:t>NA </a:t>
            </a:r>
            <a:r>
              <a:rPr lang="en-GB" dirty="0"/>
              <a:t>have carried out </a:t>
            </a:r>
            <a:r>
              <a:rPr lang="en-GB" b="1" dirty="0"/>
              <a:t>recruitment </a:t>
            </a:r>
            <a:r>
              <a:rPr lang="en-GB" b="1" dirty="0" smtClean="0"/>
              <a:t>campaigns </a:t>
            </a:r>
            <a:r>
              <a:rPr lang="en-GB" dirty="0" smtClean="0"/>
              <a:t>to </a:t>
            </a:r>
            <a:r>
              <a:rPr lang="en-GB" dirty="0"/>
              <a:t>increase their membership. They ran a campaign online to specifically recruit female members, the “Miss Hitler” competition, and they have carried out </a:t>
            </a:r>
            <a:r>
              <a:rPr lang="en-GB" dirty="0" smtClean="0"/>
              <a:t>stickering and leafletting across the UK. </a:t>
            </a:r>
            <a:endParaRPr lang="en-GB" dirty="0"/>
          </a:p>
          <a:p>
            <a:endParaRPr lang="en-GB" dirty="0"/>
          </a:p>
        </p:txBody>
      </p:sp>
    </p:spTree>
    <p:extLst>
      <p:ext uri="{BB962C8B-B14F-4D97-AF65-F5344CB8AC3E}">
        <p14:creationId xmlns:p14="http://schemas.microsoft.com/office/powerpoint/2010/main" val="127662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32" y="116632"/>
            <a:ext cx="233494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54754"/>
            <a:ext cx="3886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457" y="2662288"/>
            <a:ext cx="2824901" cy="193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808" y="354754"/>
            <a:ext cx="1800200" cy="244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98349">
            <a:off x="6839996" y="2612653"/>
            <a:ext cx="1399337" cy="193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4233" y="4474646"/>
            <a:ext cx="16287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4866568"/>
            <a:ext cx="3308450" cy="18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41478">
            <a:off x="529630" y="3615212"/>
            <a:ext cx="27336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4903837"/>
            <a:ext cx="28003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6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heel(1)">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heel(1)">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wheel(1)">
                                      <p:cBhvr>
                                        <p:cTn id="22" dur="20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heel(1)">
                                      <p:cBhvr>
                                        <p:cTn id="27" dur="20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wheel(1)">
                                      <p:cBhvr>
                                        <p:cTn id="32" dur="20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wheel(1)">
                                      <p:cBhvr>
                                        <p:cTn id="37" dur="2000"/>
                                        <p:tgtEl>
                                          <p:spTgt spid="410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103"/>
                                        </p:tgtEl>
                                        <p:attrNameLst>
                                          <p:attrName>style.visibility</p:attrName>
                                        </p:attrNameLst>
                                      </p:cBhvr>
                                      <p:to>
                                        <p:strVal val="visible"/>
                                      </p:to>
                                    </p:set>
                                    <p:animEffect transition="in" filter="wheel(1)">
                                      <p:cBhvr>
                                        <p:cTn id="42" dur="2000"/>
                                        <p:tgtEl>
                                          <p:spTgt spid="410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wheel(1)">
                                      <p:cBhvr>
                                        <p:cTn id="47"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a:t>If you suspect report it.</a:t>
            </a:r>
            <a:r>
              <a:rPr lang="en-GB" dirty="0"/>
              <a:t/>
            </a:r>
            <a:br>
              <a:rPr lang="en-GB" dirty="0"/>
            </a:br>
            <a:endParaRPr lang="en-GB" dirty="0"/>
          </a:p>
        </p:txBody>
      </p:sp>
      <p:sp>
        <p:nvSpPr>
          <p:cNvPr id="3" name="Content Placeholder 2"/>
          <p:cNvSpPr>
            <a:spLocks noGrp="1"/>
          </p:cNvSpPr>
          <p:nvPr>
            <p:ph idx="1"/>
          </p:nvPr>
        </p:nvSpPr>
        <p:spPr>
          <a:xfrm>
            <a:off x="525398" y="1196752"/>
            <a:ext cx="8229600" cy="4525963"/>
          </a:xfrm>
        </p:spPr>
        <p:txBody>
          <a:bodyPr>
            <a:normAutofit fontScale="92500"/>
          </a:bodyPr>
          <a:lstStyle/>
          <a:p>
            <a:endParaRPr lang="en-GB" b="1" dirty="0" smtClean="0"/>
          </a:p>
          <a:p>
            <a:endParaRPr lang="en-GB" b="1" dirty="0"/>
          </a:p>
          <a:p>
            <a:endParaRPr lang="en-GB" b="1" dirty="0" smtClean="0"/>
          </a:p>
          <a:p>
            <a:pPr marL="0" indent="0">
              <a:buNone/>
            </a:pPr>
            <a:endParaRPr lang="en-GB" b="1" dirty="0" smtClean="0"/>
          </a:p>
          <a:p>
            <a:pPr marL="0" indent="0">
              <a:buNone/>
            </a:pPr>
            <a:endParaRPr lang="en-GB" b="1" dirty="0" smtClean="0"/>
          </a:p>
          <a:p>
            <a:pPr marL="0" indent="0">
              <a:buNone/>
            </a:pPr>
            <a:r>
              <a:rPr lang="en-GB" b="1" dirty="0" smtClean="0"/>
              <a:t>Call </a:t>
            </a:r>
            <a:r>
              <a:rPr lang="en-GB" b="1" dirty="0"/>
              <a:t>the police </a:t>
            </a:r>
            <a:r>
              <a:rPr lang="en-GB" b="1" dirty="0" smtClean="0"/>
              <a:t>                                  Complete </a:t>
            </a:r>
          </a:p>
          <a:p>
            <a:pPr marL="0" indent="0">
              <a:buNone/>
            </a:pPr>
            <a:r>
              <a:rPr lang="en-GB" b="1" dirty="0" smtClean="0"/>
              <a:t>confidentially                                  the online form</a:t>
            </a:r>
          </a:p>
          <a:p>
            <a:pPr marL="0" indent="0">
              <a:buNone/>
            </a:pPr>
            <a:r>
              <a:rPr lang="en-GB" b="1" dirty="0" smtClean="0"/>
              <a:t>on </a:t>
            </a:r>
            <a:r>
              <a:rPr lang="en-GB" b="1" dirty="0"/>
              <a:t>0800 789 321</a:t>
            </a:r>
            <a:r>
              <a:rPr lang="en-GB" b="1" dirty="0" smtClean="0"/>
              <a:t>.      </a:t>
            </a:r>
            <a:r>
              <a:rPr lang="en-GB" b="1" dirty="0"/>
              <a:t>OR          </a:t>
            </a:r>
            <a:r>
              <a:rPr lang="en-GB" b="1" dirty="0" smtClean="0"/>
              <a:t> act.campaign.gov.uk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2281436" cy="2281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556792"/>
            <a:ext cx="2281436" cy="2281436"/>
          </a:xfrm>
          <a:prstGeom prst="rect">
            <a:avLst/>
          </a:prstGeom>
        </p:spPr>
      </p:pic>
    </p:spTree>
    <p:extLst>
      <p:ext uri="{BB962C8B-B14F-4D97-AF65-F5344CB8AC3E}">
        <p14:creationId xmlns:p14="http://schemas.microsoft.com/office/powerpoint/2010/main" val="23150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Counter Terrorism Legislation</a:t>
            </a:r>
          </a:p>
          <a:p>
            <a:r>
              <a:rPr lang="en-GB" dirty="0"/>
              <a:t>Current </a:t>
            </a:r>
            <a:r>
              <a:rPr lang="en-GB" dirty="0" smtClean="0"/>
              <a:t>Risk</a:t>
            </a:r>
          </a:p>
          <a:p>
            <a:r>
              <a:rPr lang="en-GB" dirty="0" err="1" smtClean="0"/>
              <a:t>Daesh</a:t>
            </a:r>
            <a:r>
              <a:rPr lang="en-GB" dirty="0" smtClean="0"/>
              <a:t> </a:t>
            </a:r>
          </a:p>
          <a:p>
            <a:r>
              <a:rPr lang="en-GB" dirty="0" smtClean="0"/>
              <a:t>Right Wing Extremism</a:t>
            </a:r>
          </a:p>
          <a:p>
            <a:r>
              <a:rPr lang="en-GB" dirty="0" smtClean="0"/>
              <a:t>Channel and Referral Process </a:t>
            </a:r>
          </a:p>
          <a:p>
            <a:r>
              <a:rPr lang="en-GB" dirty="0" smtClean="0"/>
              <a:t>Questions ?</a:t>
            </a:r>
            <a:endParaRPr lang="en-GB" dirty="0"/>
          </a:p>
        </p:txBody>
      </p:sp>
    </p:spTree>
    <p:extLst>
      <p:ext uri="{BB962C8B-B14F-4D97-AF65-F5344CB8AC3E}">
        <p14:creationId xmlns:p14="http://schemas.microsoft.com/office/powerpoint/2010/main" val="9274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2976"/>
            <a:ext cx="8229600" cy="1143000"/>
          </a:xfrm>
        </p:spPr>
        <p:txBody>
          <a:bodyPr/>
          <a:lstStyle/>
          <a:p>
            <a:r>
              <a:rPr lang="en-GB" dirty="0" smtClean="0"/>
              <a:t>Channel and Referral Process </a:t>
            </a:r>
            <a:endParaRPr lang="en-GB" dirty="0"/>
          </a:p>
        </p:txBody>
      </p:sp>
    </p:spTree>
    <p:extLst>
      <p:ext uri="{BB962C8B-B14F-4D97-AF65-F5344CB8AC3E}">
        <p14:creationId xmlns:p14="http://schemas.microsoft.com/office/powerpoint/2010/main" val="17642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Nicky Reilly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060848"/>
            <a:ext cx="4335785" cy="381642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672" y="2113816"/>
            <a:ext cx="4462016" cy="3744416"/>
          </a:xfrm>
          <a:prstGeom prst="rect">
            <a:avLst/>
          </a:prstGeom>
        </p:spPr>
      </p:pic>
    </p:spTree>
    <p:extLst>
      <p:ext uri="{BB962C8B-B14F-4D97-AF65-F5344CB8AC3E}">
        <p14:creationId xmlns:p14="http://schemas.microsoft.com/office/powerpoint/2010/main" val="374978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Nicky Reilly was a 25 year old man from Exeter he had Asperger's and Learning Difficulties.</a:t>
            </a:r>
          </a:p>
          <a:p>
            <a:r>
              <a:rPr lang="en-GB" dirty="0" smtClean="0"/>
              <a:t>He was well know in Exeter and was know to be particularly fond of children (in a positive way) </a:t>
            </a:r>
          </a:p>
          <a:p>
            <a:r>
              <a:rPr lang="en-GB" dirty="0" smtClean="0"/>
              <a:t>In 2007 he tried to join the Merchant Navy and was turned down. This was a significant blow to him and seen as a turning point.</a:t>
            </a:r>
          </a:p>
          <a:p>
            <a:r>
              <a:rPr lang="en-GB" dirty="0" smtClean="0"/>
              <a:t>He went into an online forum and talked about how lonely and lost he was.</a:t>
            </a:r>
          </a:p>
          <a:p>
            <a:r>
              <a:rPr lang="en-GB" dirty="0" smtClean="0"/>
              <a:t>Islamic fundamentalists who were monitoring the forum, talked to him about ISLAM and exploited and radicalised him over a number of weeks.</a:t>
            </a:r>
          </a:p>
          <a:p>
            <a:r>
              <a:rPr lang="en-GB" dirty="0" smtClean="0"/>
              <a:t>He converted and took the name Mohamed Abdul-Aziz Rashid Saeed- Alim  (in reference to the 9/11 attackers)</a:t>
            </a:r>
          </a:p>
          <a:p>
            <a:r>
              <a:rPr lang="en-GB" dirty="0" smtClean="0"/>
              <a:t>He was convinced to build a bomb and let it off in the Giraffe Restaurant in Exeter (Giraffe being seen as a symbol of western decadence and also a Jewish company) </a:t>
            </a:r>
          </a:p>
          <a:p>
            <a:endParaRPr lang="en-GB" dirty="0"/>
          </a:p>
        </p:txBody>
      </p:sp>
    </p:spTree>
    <p:extLst>
      <p:ext uri="{BB962C8B-B14F-4D97-AF65-F5344CB8AC3E}">
        <p14:creationId xmlns:p14="http://schemas.microsoft.com/office/powerpoint/2010/main" val="519959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On arrival at the restaurant he discovered it was Half </a:t>
            </a:r>
            <a:r>
              <a:rPr lang="en-GB" dirty="0"/>
              <a:t>T</a:t>
            </a:r>
            <a:r>
              <a:rPr lang="en-GB" dirty="0" smtClean="0"/>
              <a:t>erm and he panicked as the restaurant was full of families and children.</a:t>
            </a:r>
          </a:p>
          <a:p>
            <a:r>
              <a:rPr lang="en-GB" dirty="0" smtClean="0"/>
              <a:t>He eventually went into the toilets (after going to the back of the queue several times)</a:t>
            </a:r>
          </a:p>
          <a:p>
            <a:r>
              <a:rPr lang="en-GB" dirty="0" smtClean="0"/>
              <a:t>He detonated his bomb, but it didn’t work properly and only he was injured</a:t>
            </a:r>
          </a:p>
          <a:p>
            <a:r>
              <a:rPr lang="en-GB" dirty="0" smtClean="0"/>
              <a:t>It was declared a major incident and Exeter City Centre was evacuated and he was arrested.</a:t>
            </a:r>
          </a:p>
          <a:p>
            <a:r>
              <a:rPr lang="en-GB" dirty="0" smtClean="0"/>
              <a:t>He was sentenced to life imprisonment with a minimum term of 18 years in 2008.</a:t>
            </a:r>
          </a:p>
          <a:p>
            <a:r>
              <a:rPr lang="en-GB" dirty="0" smtClean="0"/>
              <a:t>On 20</a:t>
            </a:r>
            <a:r>
              <a:rPr lang="en-GB" baseline="30000" dirty="0" smtClean="0"/>
              <a:t>th</a:t>
            </a:r>
            <a:r>
              <a:rPr lang="en-GB" dirty="0" smtClean="0"/>
              <a:t> October 2016, Nicky took his own life at HMP Manchester he was 30 years old.</a:t>
            </a:r>
          </a:p>
          <a:p>
            <a:r>
              <a:rPr lang="en-GB" dirty="0" smtClean="0"/>
              <a:t>No other person was ever convicted of any offences in relation to this and the people who radicalised him online were never found. </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899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Could </a:t>
            </a:r>
            <a:r>
              <a:rPr lang="en-GB" dirty="0"/>
              <a:t>W</a:t>
            </a:r>
            <a:r>
              <a:rPr lang="en-GB" dirty="0" smtClean="0"/>
              <a:t>e Intervene?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00808"/>
            <a:ext cx="3240360" cy="40432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5" y="1700808"/>
            <a:ext cx="3731491" cy="4032447"/>
          </a:xfrm>
          <a:prstGeom prst="rect">
            <a:avLst/>
          </a:prstGeom>
        </p:spPr>
      </p:pic>
    </p:spTree>
    <p:extLst>
      <p:ext uri="{BB962C8B-B14F-4D97-AF65-F5344CB8AC3E}">
        <p14:creationId xmlns:p14="http://schemas.microsoft.com/office/powerpoint/2010/main" val="2051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a:t>If you suspect report it.</a:t>
            </a:r>
            <a:r>
              <a:rPr lang="en-GB" dirty="0"/>
              <a:t/>
            </a:r>
            <a:br>
              <a:rPr lang="en-GB" dirty="0"/>
            </a:br>
            <a:endParaRPr lang="en-GB" dirty="0"/>
          </a:p>
        </p:txBody>
      </p:sp>
      <p:sp>
        <p:nvSpPr>
          <p:cNvPr id="3" name="Content Placeholder 2"/>
          <p:cNvSpPr>
            <a:spLocks noGrp="1"/>
          </p:cNvSpPr>
          <p:nvPr>
            <p:ph idx="1"/>
          </p:nvPr>
        </p:nvSpPr>
        <p:spPr>
          <a:xfrm>
            <a:off x="525398" y="1196752"/>
            <a:ext cx="8229600" cy="4525963"/>
          </a:xfrm>
        </p:spPr>
        <p:txBody>
          <a:bodyPr>
            <a:normAutofit fontScale="92500"/>
          </a:bodyPr>
          <a:lstStyle/>
          <a:p>
            <a:endParaRPr lang="en-GB" b="1" dirty="0" smtClean="0"/>
          </a:p>
          <a:p>
            <a:endParaRPr lang="en-GB" b="1" dirty="0"/>
          </a:p>
          <a:p>
            <a:endParaRPr lang="en-GB" b="1" dirty="0" smtClean="0"/>
          </a:p>
          <a:p>
            <a:pPr marL="0" indent="0">
              <a:buNone/>
            </a:pPr>
            <a:endParaRPr lang="en-GB" b="1" dirty="0" smtClean="0"/>
          </a:p>
          <a:p>
            <a:pPr marL="0" indent="0">
              <a:buNone/>
            </a:pPr>
            <a:endParaRPr lang="en-GB" b="1" dirty="0" smtClean="0"/>
          </a:p>
          <a:p>
            <a:pPr marL="0" indent="0">
              <a:buNone/>
            </a:pPr>
            <a:r>
              <a:rPr lang="en-GB" b="1" dirty="0" smtClean="0"/>
              <a:t>Call </a:t>
            </a:r>
            <a:r>
              <a:rPr lang="en-GB" b="1" dirty="0"/>
              <a:t>the police </a:t>
            </a:r>
            <a:r>
              <a:rPr lang="en-GB" b="1" dirty="0" smtClean="0"/>
              <a:t>                                  Complete </a:t>
            </a:r>
          </a:p>
          <a:p>
            <a:pPr marL="0" indent="0">
              <a:buNone/>
            </a:pPr>
            <a:r>
              <a:rPr lang="en-GB" b="1" dirty="0" smtClean="0"/>
              <a:t>confidentially                                  the online form</a:t>
            </a:r>
          </a:p>
          <a:p>
            <a:pPr marL="0" indent="0">
              <a:buNone/>
            </a:pPr>
            <a:r>
              <a:rPr lang="en-GB" b="1" dirty="0" smtClean="0"/>
              <a:t>on </a:t>
            </a:r>
            <a:r>
              <a:rPr lang="en-GB" b="1" dirty="0"/>
              <a:t>0800 789 321</a:t>
            </a:r>
            <a:r>
              <a:rPr lang="en-GB" b="1" dirty="0" smtClean="0"/>
              <a:t>.      </a:t>
            </a:r>
            <a:r>
              <a:rPr lang="en-GB" b="1" dirty="0"/>
              <a:t>OR          </a:t>
            </a:r>
            <a:r>
              <a:rPr lang="en-GB" b="1" dirty="0" smtClean="0"/>
              <a:t> act.campaign.gov.uk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2281436" cy="2281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556792"/>
            <a:ext cx="2281436" cy="2281436"/>
          </a:xfrm>
          <a:prstGeom prst="rect">
            <a:avLst/>
          </a:prstGeom>
        </p:spPr>
      </p:pic>
    </p:spTree>
    <p:extLst>
      <p:ext uri="{BB962C8B-B14F-4D97-AF65-F5344CB8AC3E}">
        <p14:creationId xmlns:p14="http://schemas.microsoft.com/office/powerpoint/2010/main" val="28318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a:bodyPr>
          <a:lstStyle/>
          <a:p>
            <a:r>
              <a:rPr lang="en-GB" sz="3600" dirty="0" smtClean="0"/>
              <a:t>Counter Terrorism and Security Bill</a:t>
            </a:r>
            <a:endParaRPr lang="en-GB" sz="3600" dirty="0"/>
          </a:p>
        </p:txBody>
      </p:sp>
      <p:sp>
        <p:nvSpPr>
          <p:cNvPr id="3" name="Subtitle 2"/>
          <p:cNvSpPr>
            <a:spLocks noGrp="1"/>
          </p:cNvSpPr>
          <p:nvPr>
            <p:ph type="subTitle" idx="1"/>
          </p:nvPr>
        </p:nvSpPr>
        <p:spPr>
          <a:xfrm>
            <a:off x="1547664" y="1484784"/>
            <a:ext cx="6400800" cy="3600400"/>
          </a:xfrm>
        </p:spPr>
        <p:txBody>
          <a:bodyPr>
            <a:normAutofit fontScale="92500" lnSpcReduction="20000"/>
          </a:bodyPr>
          <a:lstStyle/>
          <a:p>
            <a:pPr algn="l"/>
            <a:endParaRPr lang="en-GB" sz="2000" dirty="0" smtClean="0"/>
          </a:p>
          <a:p>
            <a:pPr marL="457200" indent="-457200" algn="l">
              <a:buFont typeface="Arial" panose="020B0604020202020204" pitchFamily="34" charset="0"/>
              <a:buChar char="•"/>
            </a:pPr>
            <a:r>
              <a:rPr lang="en-GB" sz="2000" b="1" dirty="0" smtClean="0">
                <a:solidFill>
                  <a:schemeClr val="tx1">
                    <a:lumMod val="85000"/>
                    <a:lumOff val="15000"/>
                  </a:schemeClr>
                </a:solidFill>
              </a:rPr>
              <a:t>The new Counter Terrorism and Security Bill was published in April 2015 and builds on the previous CONTEST STRATEGY</a:t>
            </a:r>
          </a:p>
          <a:p>
            <a:pPr marL="457200" indent="-457200" algn="l">
              <a:buFont typeface="Arial" panose="020B0604020202020204" pitchFamily="34" charset="0"/>
              <a:buChar char="•"/>
            </a:pPr>
            <a:r>
              <a:rPr lang="en-GB" sz="2000" b="1" dirty="0" smtClean="0">
                <a:solidFill>
                  <a:schemeClr val="tx1">
                    <a:lumMod val="85000"/>
                    <a:lumOff val="15000"/>
                  </a:schemeClr>
                </a:solidFill>
              </a:rPr>
              <a:t>The Work is still based around the 4 P’s </a:t>
            </a:r>
          </a:p>
          <a:p>
            <a:pPr marL="457200" indent="-457200" algn="l">
              <a:buFont typeface="Arial" panose="020B0604020202020204" pitchFamily="34" charset="0"/>
              <a:buChar char="•"/>
            </a:pPr>
            <a:r>
              <a:rPr lang="en-GB" sz="2000" b="1" dirty="0" smtClean="0">
                <a:solidFill>
                  <a:schemeClr val="tx1">
                    <a:lumMod val="85000"/>
                    <a:lumOff val="15000"/>
                  </a:schemeClr>
                </a:solidFill>
              </a:rPr>
              <a:t>Prevent</a:t>
            </a:r>
          </a:p>
          <a:p>
            <a:pPr marL="457200" indent="-457200" algn="l">
              <a:buFont typeface="Arial" panose="020B0604020202020204" pitchFamily="34" charset="0"/>
              <a:buChar char="•"/>
            </a:pPr>
            <a:r>
              <a:rPr lang="en-GB" sz="2000" b="1" dirty="0" smtClean="0">
                <a:solidFill>
                  <a:schemeClr val="tx1">
                    <a:lumMod val="85000"/>
                    <a:lumOff val="15000"/>
                  </a:schemeClr>
                </a:solidFill>
              </a:rPr>
              <a:t>Pursue</a:t>
            </a:r>
          </a:p>
          <a:p>
            <a:pPr marL="457200" indent="-457200" algn="l">
              <a:buFont typeface="Arial" panose="020B0604020202020204" pitchFamily="34" charset="0"/>
              <a:buChar char="•"/>
            </a:pPr>
            <a:r>
              <a:rPr lang="en-GB" sz="2000" b="1" dirty="0" smtClean="0">
                <a:solidFill>
                  <a:schemeClr val="tx1">
                    <a:lumMod val="85000"/>
                    <a:lumOff val="15000"/>
                  </a:schemeClr>
                </a:solidFill>
              </a:rPr>
              <a:t>Protect </a:t>
            </a:r>
          </a:p>
          <a:p>
            <a:pPr marL="457200" indent="-457200" algn="l">
              <a:buFont typeface="Arial" panose="020B0604020202020204" pitchFamily="34" charset="0"/>
              <a:buChar char="•"/>
            </a:pPr>
            <a:r>
              <a:rPr lang="en-GB" sz="2000" b="1" dirty="0" smtClean="0">
                <a:solidFill>
                  <a:schemeClr val="tx1">
                    <a:lumMod val="85000"/>
                    <a:lumOff val="15000"/>
                  </a:schemeClr>
                </a:solidFill>
              </a:rPr>
              <a:t>Prepare</a:t>
            </a:r>
          </a:p>
          <a:p>
            <a:pPr algn="l"/>
            <a:r>
              <a:rPr lang="en-GB" sz="2000" b="1" dirty="0" smtClean="0">
                <a:solidFill>
                  <a:schemeClr val="tx1">
                    <a:lumMod val="85000"/>
                    <a:lumOff val="15000"/>
                  </a:schemeClr>
                </a:solidFill>
              </a:rPr>
              <a:t>The Bill now places a Statutory responsibility on the Council and its partners with regards to preventing and dealing with Counter Terrorism. </a:t>
            </a:r>
            <a:endParaRPr lang="en-GB" sz="2000" b="1" dirty="0">
              <a:solidFill>
                <a:schemeClr val="tx1">
                  <a:lumMod val="85000"/>
                  <a:lumOff val="15000"/>
                </a:schemeClr>
              </a:solidFill>
            </a:endParaRPr>
          </a:p>
          <a:p>
            <a:pPr algn="l"/>
            <a:r>
              <a:rPr lang="en-GB" sz="2000" b="1" dirty="0" smtClean="0">
                <a:solidFill>
                  <a:schemeClr val="tx1">
                    <a:lumMod val="85000"/>
                    <a:lumOff val="15000"/>
                  </a:schemeClr>
                </a:solidFill>
              </a:rPr>
              <a:t>The new requirements came into force in 2015</a:t>
            </a:r>
          </a:p>
          <a:p>
            <a:pPr algn="l"/>
            <a:endParaRPr lang="en-GB" sz="1600" dirty="0" smtClean="0"/>
          </a:p>
          <a:p>
            <a:pPr marL="457200" indent="-457200" algn="l">
              <a:buFont typeface="Arial" panose="020B0604020202020204" pitchFamily="34" charset="0"/>
              <a:buChar char="•"/>
            </a:pP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585" y="5301208"/>
            <a:ext cx="1227802" cy="1196752"/>
          </a:xfrm>
          <a:prstGeom prst="rect">
            <a:avLst/>
          </a:prstGeom>
        </p:spPr>
      </p:pic>
    </p:spTree>
    <p:extLst>
      <p:ext uri="{BB962C8B-B14F-4D97-AF65-F5344CB8AC3E}">
        <p14:creationId xmlns:p14="http://schemas.microsoft.com/office/powerpoint/2010/main" val="199389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The Act Places a duty on specified authorities </a:t>
            </a:r>
          </a:p>
          <a:p>
            <a:pPr marL="0" indent="0">
              <a:buNone/>
            </a:pPr>
            <a:endParaRPr lang="en-GB" b="1" i="1" dirty="0" smtClean="0"/>
          </a:p>
          <a:p>
            <a:pPr marL="0" indent="0">
              <a:buNone/>
            </a:pPr>
            <a:r>
              <a:rPr lang="en-GB" b="1" i="1" dirty="0" smtClean="0"/>
              <a:t>“ to have due regard to the need to prevent people from being drawn into terrorism”</a:t>
            </a:r>
          </a:p>
          <a:p>
            <a:pPr marL="0" indent="0">
              <a:buNone/>
            </a:pPr>
            <a:endParaRPr lang="en-GB" sz="2800" dirty="0" smtClean="0"/>
          </a:p>
          <a:p>
            <a:pPr marL="0" indent="0">
              <a:buNone/>
            </a:pPr>
            <a:r>
              <a:rPr lang="en-GB" sz="2800" dirty="0" smtClean="0"/>
              <a:t>This involves:</a:t>
            </a:r>
          </a:p>
          <a:p>
            <a:r>
              <a:rPr lang="en-GB" sz="2800" dirty="0" smtClean="0"/>
              <a:t>Responding to the ideological challenge of terrorism and extremism.</a:t>
            </a:r>
          </a:p>
          <a:p>
            <a:r>
              <a:rPr lang="en-GB" sz="2800" dirty="0" smtClean="0"/>
              <a:t>Preventing people from being drawn into terrorism and extremism</a:t>
            </a:r>
          </a:p>
          <a:p>
            <a:r>
              <a:rPr lang="en-GB" sz="2800" dirty="0" smtClean="0"/>
              <a:t>Working with sectors and institutions where there are risks of radicalisation and extremism.</a:t>
            </a:r>
          </a:p>
          <a:p>
            <a:endParaRPr lang="en-GB" sz="2800" dirty="0"/>
          </a:p>
        </p:txBody>
      </p:sp>
    </p:spTree>
    <p:extLst>
      <p:ext uri="{BB962C8B-B14F-4D97-AF65-F5344CB8AC3E}">
        <p14:creationId xmlns:p14="http://schemas.microsoft.com/office/powerpoint/2010/main" val="118657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CT Legislation </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endParaRPr lang="en-GB" dirty="0"/>
          </a:p>
          <a:p>
            <a:pPr marL="0" indent="0">
              <a:buNone/>
            </a:pPr>
            <a:r>
              <a:rPr lang="en-GB" dirty="0" smtClean="0"/>
              <a:t> </a:t>
            </a:r>
            <a:r>
              <a:rPr lang="en-GB" b="1" dirty="0"/>
              <a:t>Counter-Terrorism and Border Security Act 2019 </a:t>
            </a:r>
            <a:endParaRPr lang="en-GB" dirty="0">
              <a:hlinkClick r:id="rId2"/>
            </a:endParaRPr>
          </a:p>
          <a:p>
            <a:pPr marL="0" indent="0">
              <a:buNone/>
            </a:pPr>
            <a:endParaRPr lang="en-GB" dirty="0"/>
          </a:p>
          <a:p>
            <a:pPr marL="0" indent="0">
              <a:buNone/>
            </a:pPr>
            <a:r>
              <a:rPr lang="en-GB" i="1" dirty="0"/>
              <a:t>“This Act will ensure that the police, Security Service, prosecutors and the judiciary have the powers they need to tackle the evolving threat posed to the UK by terrorism and hostile state activity, in order to keep the public safe and to protect our National Security.” </a:t>
            </a:r>
            <a:endParaRPr lang="en-GB" dirty="0"/>
          </a:p>
          <a:p>
            <a:pPr marL="0" indent="0">
              <a:buNone/>
            </a:pPr>
            <a:endParaRPr lang="sv-SE" b="1" dirty="0" smtClean="0"/>
          </a:p>
          <a:p>
            <a:pPr marL="0" indent="0">
              <a:buNone/>
            </a:pPr>
            <a:r>
              <a:rPr lang="sv-SE" b="1" dirty="0" smtClean="0"/>
              <a:t>Rt </a:t>
            </a:r>
            <a:r>
              <a:rPr lang="sv-SE" b="1" dirty="0"/>
              <a:t>Hon Ben Wallace MP, </a:t>
            </a:r>
            <a:r>
              <a:rPr lang="sv-SE" dirty="0" smtClean="0"/>
              <a:t>- </a:t>
            </a:r>
            <a:r>
              <a:rPr lang="en-GB" b="1" dirty="0" smtClean="0"/>
              <a:t>Minister </a:t>
            </a:r>
            <a:r>
              <a:rPr lang="en-GB" b="1" dirty="0"/>
              <a:t>of State for Security and Economic Crime </a:t>
            </a:r>
            <a:endParaRPr lang="en-GB" dirty="0" smtClean="0">
              <a:hlinkClick r:id="rId2"/>
            </a:endParaRPr>
          </a:p>
          <a:p>
            <a:pPr marL="0" indent="0">
              <a:buNone/>
            </a:pPr>
            <a:endParaRPr lang="en-GB" dirty="0" smtClean="0">
              <a:hlinkClick r:id="rId2"/>
            </a:endParaRPr>
          </a:p>
          <a:p>
            <a:endParaRPr lang="en-GB" dirty="0">
              <a:hlinkClick r:id="rId2"/>
            </a:endParaRPr>
          </a:p>
          <a:p>
            <a:r>
              <a:rPr lang="en-GB" dirty="0" smtClean="0">
                <a:hlinkClick r:id="rId2"/>
              </a:rPr>
              <a:t>www.gov.uk/government/collections/counter-terrorism-and-border-security-bill-2018</a:t>
            </a:r>
            <a:endParaRPr lang="en-GB" dirty="0" smtClean="0"/>
          </a:p>
          <a:p>
            <a:endParaRPr lang="en-GB" dirty="0"/>
          </a:p>
          <a:p>
            <a:endParaRPr lang="en-GB" dirty="0"/>
          </a:p>
        </p:txBody>
      </p:sp>
    </p:spTree>
    <p:extLst>
      <p:ext uri="{BB962C8B-B14F-4D97-AF65-F5344CB8AC3E}">
        <p14:creationId xmlns:p14="http://schemas.microsoft.com/office/powerpoint/2010/main" val="99817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Extremism </a:t>
            </a:r>
            <a:r>
              <a:rPr lang="en-GB" b="1" dirty="0"/>
              <a:t>Definition :</a:t>
            </a:r>
            <a:br>
              <a:rPr lang="en-GB" b="1" dirty="0"/>
            </a:br>
            <a:endParaRPr lang="en-GB" dirty="0"/>
          </a:p>
        </p:txBody>
      </p:sp>
      <p:sp>
        <p:nvSpPr>
          <p:cNvPr id="3" name="Content Placeholder 2"/>
          <p:cNvSpPr>
            <a:spLocks noGrp="1"/>
          </p:cNvSpPr>
          <p:nvPr>
            <p:ph idx="1"/>
          </p:nvPr>
        </p:nvSpPr>
        <p:spPr/>
        <p:txBody>
          <a:bodyPr>
            <a:normAutofit/>
          </a:bodyPr>
          <a:lstStyle/>
          <a:p>
            <a:pPr marL="285750" indent="-285750"/>
            <a:r>
              <a:rPr lang="en-GB" b="1" dirty="0" smtClean="0"/>
              <a:t>Vocal </a:t>
            </a:r>
            <a:r>
              <a:rPr lang="en-GB" b="1" dirty="0"/>
              <a:t>or active opposition to the fundamental British values, including democracy, the rule of law individual liberty and mutual respect and tolerance of different  faiths and </a:t>
            </a:r>
            <a:r>
              <a:rPr lang="en-GB" b="1" dirty="0" smtClean="0"/>
              <a:t>beliefs.</a:t>
            </a:r>
          </a:p>
          <a:p>
            <a:pPr marL="285750" indent="-285750"/>
            <a:r>
              <a:rPr lang="en-GB" b="1" dirty="0" smtClean="0"/>
              <a:t>Also </a:t>
            </a:r>
            <a:r>
              <a:rPr lang="en-GB" b="1" dirty="0"/>
              <a:t>included in the definition of extremism is calls for the death of  members of the armed forces</a:t>
            </a:r>
            <a:r>
              <a:rPr lang="en-GB" dirty="0" smtClean="0"/>
              <a:t>. (Making This a terrorist Offence)</a:t>
            </a:r>
            <a:endParaRPr lang="en-GB" dirty="0"/>
          </a:p>
          <a:p>
            <a:endParaRPr lang="en-GB" b="1" dirty="0"/>
          </a:p>
          <a:p>
            <a:pPr marL="0" indent="0">
              <a:buNone/>
            </a:pPr>
            <a:endParaRPr lang="en-GB" dirty="0"/>
          </a:p>
        </p:txBody>
      </p:sp>
    </p:spTree>
    <p:extLst>
      <p:ext uri="{BB962C8B-B14F-4D97-AF65-F5344CB8AC3E}">
        <p14:creationId xmlns:p14="http://schemas.microsoft.com/office/powerpoint/2010/main" val="202937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UK Threat Levels</a:t>
            </a:r>
            <a:endParaRPr lang="en-GB" dirty="0"/>
          </a:p>
        </p:txBody>
      </p:sp>
      <p:sp>
        <p:nvSpPr>
          <p:cNvPr id="3" name="Content Placeholder 2"/>
          <p:cNvSpPr>
            <a:spLocks noGrp="1"/>
          </p:cNvSpPr>
          <p:nvPr>
            <p:ph idx="1"/>
          </p:nvPr>
        </p:nvSpPr>
        <p:spPr/>
        <p:txBody>
          <a:bodyPr>
            <a:normAutofit/>
          </a:bodyPr>
          <a:lstStyle/>
          <a:p>
            <a:r>
              <a:rPr lang="en-GB" sz="2600" dirty="0" smtClean="0"/>
              <a:t>Threat </a:t>
            </a:r>
            <a:r>
              <a:rPr lang="en-GB" sz="2600" dirty="0"/>
              <a:t>levels are designed to give a broad indication of the likelihood of a terrorist attack.</a:t>
            </a:r>
          </a:p>
          <a:p>
            <a:r>
              <a:rPr lang="en-GB" sz="2600" b="1" dirty="0"/>
              <a:t>LOW </a:t>
            </a:r>
            <a:r>
              <a:rPr lang="en-GB" sz="2600" dirty="0"/>
              <a:t>means an attack is unlikely.</a:t>
            </a:r>
          </a:p>
          <a:p>
            <a:r>
              <a:rPr lang="en-GB" sz="2600" b="1" dirty="0"/>
              <a:t>MODERATE</a:t>
            </a:r>
            <a:r>
              <a:rPr lang="en-GB" sz="2600" dirty="0"/>
              <a:t> means an attack is possible, but not likely</a:t>
            </a:r>
          </a:p>
          <a:p>
            <a:r>
              <a:rPr lang="en-GB" sz="2600" b="1" dirty="0"/>
              <a:t>SUBSTANTIAL</a:t>
            </a:r>
            <a:r>
              <a:rPr lang="en-GB" sz="2600" dirty="0"/>
              <a:t> means an attack is a strong possibility</a:t>
            </a:r>
          </a:p>
          <a:p>
            <a:r>
              <a:rPr lang="en-GB" sz="2600" b="1" dirty="0"/>
              <a:t>SEVERE </a:t>
            </a:r>
            <a:r>
              <a:rPr lang="en-GB" sz="2600" dirty="0"/>
              <a:t>means an attack is highly likely</a:t>
            </a:r>
          </a:p>
          <a:p>
            <a:r>
              <a:rPr lang="en-GB" sz="2600" b="1" dirty="0"/>
              <a:t>CRITICAL</a:t>
            </a:r>
            <a:r>
              <a:rPr lang="en-GB" sz="2600" dirty="0"/>
              <a:t> means an attack is expected imminently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157191"/>
            <a:ext cx="6374604" cy="838095"/>
          </a:xfrm>
          <a:prstGeom prst="rect">
            <a:avLst/>
          </a:prstGeom>
        </p:spPr>
      </p:pic>
    </p:spTree>
    <p:extLst>
      <p:ext uri="{BB962C8B-B14F-4D97-AF65-F5344CB8AC3E}">
        <p14:creationId xmlns:p14="http://schemas.microsoft.com/office/powerpoint/2010/main" val="372301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to the UK </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67852">
            <a:off x="348701" y="1933061"/>
            <a:ext cx="2918098" cy="175410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567271"/>
            <a:ext cx="2926060" cy="20677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17953">
            <a:off x="6397574" y="4058242"/>
            <a:ext cx="2592288" cy="244555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99902">
            <a:off x="575875" y="4407469"/>
            <a:ext cx="2232248" cy="221736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2496">
            <a:off x="5870167" y="1834589"/>
            <a:ext cx="3069982" cy="1518123"/>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352" y="1366230"/>
            <a:ext cx="2035636" cy="288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0480">
            <a:off x="539801" y="2654445"/>
            <a:ext cx="2967361" cy="19746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0802">
            <a:off x="184949" y="913147"/>
            <a:ext cx="3039697" cy="16979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4738">
            <a:off x="4212555" y="4610991"/>
            <a:ext cx="3141960" cy="176538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10506">
            <a:off x="5121513" y="825336"/>
            <a:ext cx="2974862" cy="197963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03039">
            <a:off x="5231246" y="3032234"/>
            <a:ext cx="3046507" cy="2027312"/>
          </a:xfrm>
          <a:prstGeom prst="rect">
            <a:avLst/>
          </a:prstGeom>
        </p:spPr>
      </p:pic>
      <p:sp>
        <p:nvSpPr>
          <p:cNvPr id="11" name="TextBox 10"/>
          <p:cNvSpPr txBox="1"/>
          <p:nvPr/>
        </p:nvSpPr>
        <p:spPr>
          <a:xfrm>
            <a:off x="1061037" y="149558"/>
            <a:ext cx="6949917" cy="369332"/>
          </a:xfrm>
          <a:prstGeom prst="rect">
            <a:avLst/>
          </a:prstGeom>
          <a:noFill/>
        </p:spPr>
        <p:txBody>
          <a:bodyPr wrap="square" rtlCol="0">
            <a:spAutoFit/>
          </a:bodyPr>
          <a:lstStyle/>
          <a:p>
            <a:pPr algn="ctr"/>
            <a:r>
              <a:rPr lang="en-GB" dirty="0" smtClean="0"/>
              <a:t>             </a:t>
            </a:r>
            <a:r>
              <a:rPr lang="en-GB" b="1" dirty="0" smtClean="0"/>
              <a:t>London – 22</a:t>
            </a:r>
            <a:r>
              <a:rPr lang="en-GB" b="1" baseline="30000" dirty="0" smtClean="0"/>
              <a:t>nd</a:t>
            </a:r>
            <a:r>
              <a:rPr lang="en-GB" b="1" dirty="0" smtClean="0"/>
              <a:t> March 2017 </a:t>
            </a:r>
            <a:endParaRPr lang="en-GB" b="1"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52897">
            <a:off x="248043" y="4915306"/>
            <a:ext cx="2940434" cy="1688378"/>
          </a:xfrm>
          <a:prstGeom prst="rect">
            <a:avLst/>
          </a:prstGeom>
        </p:spPr>
      </p:pic>
    </p:spTree>
    <p:extLst>
      <p:ext uri="{BB962C8B-B14F-4D97-AF65-F5344CB8AC3E}">
        <p14:creationId xmlns:p14="http://schemas.microsoft.com/office/powerpoint/2010/main" val="18535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TotalTime>
  <Words>1019</Words>
  <Application>Microsoft Office PowerPoint</Application>
  <PresentationFormat>On-screen Show (4:3)</PresentationFormat>
  <Paragraphs>127</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Counter Terrorism  Prevent and Channel.</vt:lpstr>
      <vt:lpstr>Overview</vt:lpstr>
      <vt:lpstr>Counter Terrorism and Security Bill</vt:lpstr>
      <vt:lpstr>PowerPoint Presentation</vt:lpstr>
      <vt:lpstr>New CT Legislation </vt:lpstr>
      <vt:lpstr> Extremism Definition : </vt:lpstr>
      <vt:lpstr>Current UK Threat Levels</vt:lpstr>
      <vt:lpstr>Risks to the UK </vt:lpstr>
      <vt:lpstr>PowerPoint Presentation</vt:lpstr>
      <vt:lpstr>Manchester 22nd May – 22 People Killed </vt:lpstr>
      <vt:lpstr>Risks to the UK </vt:lpstr>
      <vt:lpstr>DAESH</vt:lpstr>
      <vt:lpstr>RISK FROM ISIS</vt:lpstr>
      <vt:lpstr>The Rise of the Far Right</vt:lpstr>
      <vt:lpstr>PowerPoint Presentation</vt:lpstr>
      <vt:lpstr>14/88 </vt:lpstr>
      <vt:lpstr>National Action</vt:lpstr>
      <vt:lpstr>PowerPoint Presentation</vt:lpstr>
      <vt:lpstr>If you suspect report it. </vt:lpstr>
      <vt:lpstr>Channel and Referral Process </vt:lpstr>
      <vt:lpstr>Case Study – Nicky Reilly  </vt:lpstr>
      <vt:lpstr>Case Study</vt:lpstr>
      <vt:lpstr>PowerPoint Presentation</vt:lpstr>
      <vt:lpstr>How Could We Intervene?</vt:lpstr>
      <vt:lpstr>If you suspect report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Minto</dc:creator>
  <cp:lastModifiedBy>Andy Walton</cp:lastModifiedBy>
  <cp:revision>105</cp:revision>
  <cp:lastPrinted>2017-01-25T15:25:00Z</cp:lastPrinted>
  <dcterms:created xsi:type="dcterms:W3CDTF">2015-02-23T12:55:55Z</dcterms:created>
  <dcterms:modified xsi:type="dcterms:W3CDTF">2019-04-02T08:17:47Z</dcterms:modified>
</cp:coreProperties>
</file>